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5" r:id="rId8"/>
    <p:sldId id="267" r:id="rId9"/>
    <p:sldId id="272" r:id="rId10"/>
    <p:sldId id="273" r:id="rId11"/>
    <p:sldId id="263" r:id="rId12"/>
    <p:sldId id="264" r:id="rId13"/>
    <p:sldId id="266" r:id="rId14"/>
    <p:sldId id="271" r:id="rId15"/>
    <p:sldId id="268" r:id="rId16"/>
    <p:sldId id="269"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9DF6-5866-4498-A396-E93F5F1D8C69}"/>
              </a:ext>
            </a:extLst>
          </p:cNvPr>
          <p:cNvSpPr>
            <a:spLocks noGrp="1"/>
          </p:cNvSpPr>
          <p:nvPr>
            <p:ph type="ctrTitle"/>
          </p:nvPr>
        </p:nvSpPr>
        <p:spPr>
          <a:xfrm>
            <a:off x="1518082" y="674703"/>
            <a:ext cx="9642043" cy="3711028"/>
          </a:xfrm>
        </p:spPr>
        <p:txBody>
          <a:bodyPr>
            <a:normAutofit fontScale="90000"/>
          </a:bodyPr>
          <a:lstStyle/>
          <a:p>
            <a:r>
              <a:rPr lang="en-US" dirty="0"/>
              <a:t>The Occultation of 7.3 magnitude hip 24973 by (3200) Phaethon</a:t>
            </a:r>
            <a:br>
              <a:rPr lang="en-US" dirty="0"/>
            </a:br>
            <a:r>
              <a:rPr lang="en-US" dirty="0"/>
              <a:t>July 29, 2019</a:t>
            </a:r>
            <a:br>
              <a:rPr lang="en-US" dirty="0"/>
            </a:br>
            <a:br>
              <a:rPr lang="en-US" dirty="0"/>
            </a:br>
            <a:r>
              <a:rPr lang="en-US" dirty="0"/>
              <a:t>From Carrizo Plain, CA</a:t>
            </a:r>
          </a:p>
        </p:txBody>
      </p:sp>
      <p:sp>
        <p:nvSpPr>
          <p:cNvPr id="3" name="Subtitle 2">
            <a:extLst>
              <a:ext uri="{FF2B5EF4-FFF2-40B4-BE49-F238E27FC236}">
                <a16:creationId xmlns:a16="http://schemas.microsoft.com/office/drawing/2014/main" id="{FEEEECF4-4742-4566-9C60-38735560A590}"/>
              </a:ext>
            </a:extLst>
          </p:cNvPr>
          <p:cNvSpPr>
            <a:spLocks noGrp="1"/>
          </p:cNvSpPr>
          <p:nvPr>
            <p:ph type="subTitle" idx="1"/>
          </p:nvPr>
        </p:nvSpPr>
        <p:spPr>
          <a:xfrm>
            <a:off x="3962399" y="5113701"/>
            <a:ext cx="7197726" cy="1405467"/>
          </a:xfrm>
        </p:spPr>
        <p:txBody>
          <a:bodyPr>
            <a:normAutofit/>
          </a:bodyPr>
          <a:lstStyle/>
          <a:p>
            <a:r>
              <a:rPr lang="en-US" sz="2800" dirty="0"/>
              <a:t>Richard </a:t>
            </a:r>
            <a:r>
              <a:rPr lang="en-US" sz="2800" dirty="0" err="1"/>
              <a:t>Nolthenius</a:t>
            </a:r>
            <a:endParaRPr lang="en-US" sz="2800" dirty="0"/>
          </a:p>
          <a:p>
            <a:r>
              <a:rPr lang="en-US" sz="2800" dirty="0"/>
              <a:t>Cabrillo College Astronomy</a:t>
            </a:r>
          </a:p>
        </p:txBody>
      </p:sp>
    </p:spTree>
    <p:extLst>
      <p:ext uri="{BB962C8B-B14F-4D97-AF65-F5344CB8AC3E}">
        <p14:creationId xmlns:p14="http://schemas.microsoft.com/office/powerpoint/2010/main" val="219157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11AA-41BF-403B-B23F-EEA9B639CEF9}"/>
              </a:ext>
            </a:extLst>
          </p:cNvPr>
          <p:cNvSpPr>
            <a:spLocks noGrp="1"/>
          </p:cNvSpPr>
          <p:nvPr>
            <p:ph type="title"/>
          </p:nvPr>
        </p:nvSpPr>
        <p:spPr>
          <a:xfrm>
            <a:off x="8741545" y="146482"/>
            <a:ext cx="3450455" cy="6556159"/>
          </a:xfrm>
        </p:spPr>
        <p:txBody>
          <a:bodyPr>
            <a:noAutofit/>
          </a:bodyPr>
          <a:lstStyle/>
          <a:p>
            <a:r>
              <a:rPr lang="en-US" sz="2400" dirty="0"/>
              <a:t>20 min before the event, I flip the power toggle so the VTI can sync w/ satellites. After scope is aimed, the </a:t>
            </a:r>
            <a:r>
              <a:rPr lang="en-US" sz="2400" dirty="0" err="1"/>
              <a:t>Watec</a:t>
            </a:r>
            <a:r>
              <a:rPr lang="en-US" sz="2400" dirty="0"/>
              <a:t> with power and video RCA cable attached are un-bagged, mounted, the video/audio cable from the VTI inserted in the canon camcorder, and we’re ready to record. Scope is powered with an Orion Dynamo lithium ion battery</a:t>
            </a:r>
          </a:p>
        </p:txBody>
      </p:sp>
      <p:pic>
        <p:nvPicPr>
          <p:cNvPr id="5" name="Content Placeholder 4">
            <a:extLst>
              <a:ext uri="{FF2B5EF4-FFF2-40B4-BE49-F238E27FC236}">
                <a16:creationId xmlns:a16="http://schemas.microsoft.com/office/drawing/2014/main" id="{B6E7FADB-712A-427A-9FBF-6AEF1EA69569}"/>
              </a:ext>
            </a:extLst>
          </p:cNvPr>
          <p:cNvPicPr>
            <a:picLocks noGrp="1" noChangeAspect="1"/>
          </p:cNvPicPr>
          <p:nvPr>
            <p:ph idx="1"/>
          </p:nvPr>
        </p:nvPicPr>
        <p:blipFill>
          <a:blip r:embed="rId2"/>
          <a:stretch>
            <a:fillRect/>
          </a:stretch>
        </p:blipFill>
        <p:spPr>
          <a:xfrm>
            <a:off x="0" y="221942"/>
            <a:ext cx="8741545" cy="6556159"/>
          </a:xfrm>
        </p:spPr>
      </p:pic>
    </p:spTree>
    <p:extLst>
      <p:ext uri="{BB962C8B-B14F-4D97-AF65-F5344CB8AC3E}">
        <p14:creationId xmlns:p14="http://schemas.microsoft.com/office/powerpoint/2010/main" val="356058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E797-C2C9-4199-AB51-60409F32B842}"/>
              </a:ext>
            </a:extLst>
          </p:cNvPr>
          <p:cNvSpPr>
            <a:spLocks noGrp="1"/>
          </p:cNvSpPr>
          <p:nvPr>
            <p:ph type="title"/>
          </p:nvPr>
        </p:nvSpPr>
        <p:spPr>
          <a:xfrm>
            <a:off x="810088" y="298881"/>
            <a:ext cx="10695372" cy="1456267"/>
          </a:xfrm>
        </p:spPr>
        <p:txBody>
          <a:bodyPr>
            <a:normAutofit/>
          </a:bodyPr>
          <a:lstStyle/>
          <a:p>
            <a:r>
              <a:rPr lang="en-US" sz="4000" b="1" dirty="0" err="1"/>
              <a:t>Limovie</a:t>
            </a:r>
            <a:r>
              <a:rPr lang="en-US" sz="4000" b="1" dirty="0"/>
              <a:t> photometry from </a:t>
            </a:r>
            <a:r>
              <a:rPr lang="en-US" sz="4000" b="1" dirty="0" err="1"/>
              <a:t>Nolthenius</a:t>
            </a:r>
            <a:r>
              <a:rPr lang="en-US" sz="4000" b="1" dirty="0"/>
              <a:t>’ video</a:t>
            </a:r>
          </a:p>
        </p:txBody>
      </p:sp>
      <p:pic>
        <p:nvPicPr>
          <p:cNvPr id="5" name="Content Placeholder 4">
            <a:extLst>
              <a:ext uri="{FF2B5EF4-FFF2-40B4-BE49-F238E27FC236}">
                <a16:creationId xmlns:a16="http://schemas.microsoft.com/office/drawing/2014/main" id="{EAFF6E79-AB06-4AA3-A067-5E54CA7A445B}"/>
              </a:ext>
            </a:extLst>
          </p:cNvPr>
          <p:cNvPicPr>
            <a:picLocks noGrp="1" noChangeAspect="1"/>
          </p:cNvPicPr>
          <p:nvPr>
            <p:ph idx="1"/>
          </p:nvPr>
        </p:nvPicPr>
        <p:blipFill>
          <a:blip r:embed="rId2"/>
          <a:stretch>
            <a:fillRect/>
          </a:stretch>
        </p:blipFill>
        <p:spPr>
          <a:xfrm>
            <a:off x="1151136" y="2065867"/>
            <a:ext cx="10025849" cy="4728160"/>
          </a:xfrm>
        </p:spPr>
      </p:pic>
    </p:spTree>
    <p:extLst>
      <p:ext uri="{BB962C8B-B14F-4D97-AF65-F5344CB8AC3E}">
        <p14:creationId xmlns:p14="http://schemas.microsoft.com/office/powerpoint/2010/main" val="109753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8E5A-9321-4DA6-8464-0E3C4A19ED19}"/>
              </a:ext>
            </a:extLst>
          </p:cNvPr>
          <p:cNvSpPr>
            <a:spLocks noGrp="1"/>
          </p:cNvSpPr>
          <p:nvPr>
            <p:ph type="title"/>
          </p:nvPr>
        </p:nvSpPr>
        <p:spPr>
          <a:xfrm>
            <a:off x="756822" y="0"/>
            <a:ext cx="10131425" cy="1456267"/>
          </a:xfrm>
        </p:spPr>
        <p:txBody>
          <a:bodyPr>
            <a:normAutofit/>
          </a:bodyPr>
          <a:lstStyle/>
          <a:p>
            <a:r>
              <a:rPr lang="en-US" sz="4000" b="1" dirty="0"/>
              <a:t>Timings determined by </a:t>
            </a:r>
            <a:r>
              <a:rPr lang="en-US" sz="4000" b="1" dirty="0" err="1"/>
              <a:t>pyote</a:t>
            </a:r>
            <a:r>
              <a:rPr lang="en-US" sz="4000" b="1" dirty="0"/>
              <a:t> software</a:t>
            </a:r>
          </a:p>
        </p:txBody>
      </p:sp>
      <p:pic>
        <p:nvPicPr>
          <p:cNvPr id="5" name="Content Placeholder 4">
            <a:extLst>
              <a:ext uri="{FF2B5EF4-FFF2-40B4-BE49-F238E27FC236}">
                <a16:creationId xmlns:a16="http://schemas.microsoft.com/office/drawing/2014/main" id="{08961809-4C15-4D36-9A91-705EB065F68F}"/>
              </a:ext>
            </a:extLst>
          </p:cNvPr>
          <p:cNvPicPr>
            <a:picLocks noGrp="1" noChangeAspect="1"/>
          </p:cNvPicPr>
          <p:nvPr>
            <p:ph idx="1"/>
          </p:nvPr>
        </p:nvPicPr>
        <p:blipFill>
          <a:blip r:embed="rId2"/>
          <a:stretch>
            <a:fillRect/>
          </a:stretch>
        </p:blipFill>
        <p:spPr>
          <a:xfrm>
            <a:off x="933635" y="1611921"/>
            <a:ext cx="10324730" cy="5246079"/>
          </a:xfrm>
        </p:spPr>
      </p:pic>
    </p:spTree>
    <p:extLst>
      <p:ext uri="{BB962C8B-B14F-4D97-AF65-F5344CB8AC3E}">
        <p14:creationId xmlns:p14="http://schemas.microsoft.com/office/powerpoint/2010/main" val="18978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0B8A-6B41-4513-8945-7FE1FAE2CCD4}"/>
              </a:ext>
            </a:extLst>
          </p:cNvPr>
          <p:cNvSpPr>
            <a:spLocks noGrp="1"/>
          </p:cNvSpPr>
          <p:nvPr>
            <p:ph type="title"/>
          </p:nvPr>
        </p:nvSpPr>
        <p:spPr>
          <a:xfrm>
            <a:off x="683580" y="51047"/>
            <a:ext cx="10662081" cy="1456267"/>
          </a:xfrm>
        </p:spPr>
        <p:txBody>
          <a:bodyPr/>
          <a:lstStyle/>
          <a:p>
            <a:r>
              <a:rPr lang="en-US" b="1" dirty="0"/>
              <a:t>Duration of the event was only 0.4868 seconds</a:t>
            </a:r>
          </a:p>
        </p:txBody>
      </p:sp>
      <p:pic>
        <p:nvPicPr>
          <p:cNvPr id="5" name="Content Placeholder 4">
            <a:extLst>
              <a:ext uri="{FF2B5EF4-FFF2-40B4-BE49-F238E27FC236}">
                <a16:creationId xmlns:a16="http://schemas.microsoft.com/office/drawing/2014/main" id="{F0DF3BF9-1172-4016-B6D2-F0A23DACEBF9}"/>
              </a:ext>
            </a:extLst>
          </p:cNvPr>
          <p:cNvPicPr>
            <a:picLocks noGrp="1" noChangeAspect="1"/>
          </p:cNvPicPr>
          <p:nvPr>
            <p:ph idx="1"/>
          </p:nvPr>
        </p:nvPicPr>
        <p:blipFill>
          <a:blip r:embed="rId2"/>
          <a:stretch>
            <a:fillRect/>
          </a:stretch>
        </p:blipFill>
        <p:spPr>
          <a:xfrm>
            <a:off x="1073834" y="1351175"/>
            <a:ext cx="9499471" cy="5455778"/>
          </a:xfrm>
        </p:spPr>
      </p:pic>
    </p:spTree>
    <p:extLst>
      <p:ext uri="{BB962C8B-B14F-4D97-AF65-F5344CB8AC3E}">
        <p14:creationId xmlns:p14="http://schemas.microsoft.com/office/powerpoint/2010/main" val="343208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DE9E-7BF8-4476-84A8-1D33851253D7}"/>
              </a:ext>
            </a:extLst>
          </p:cNvPr>
          <p:cNvSpPr>
            <a:spLocks noGrp="1"/>
          </p:cNvSpPr>
          <p:nvPr>
            <p:ph type="title"/>
          </p:nvPr>
        </p:nvSpPr>
        <p:spPr>
          <a:xfrm>
            <a:off x="8726751" y="142044"/>
            <a:ext cx="3465250" cy="6497580"/>
          </a:xfrm>
        </p:spPr>
        <p:txBody>
          <a:bodyPr>
            <a:noAutofit/>
          </a:bodyPr>
          <a:lstStyle/>
          <a:p>
            <a:r>
              <a:rPr lang="en-US" sz="2800" dirty="0"/>
              <a:t>Nolthenius’ recording, trimmed to the event and comments made immediately after the event. Compressed to mp4 in VLC software.</a:t>
            </a:r>
            <a:br>
              <a:rPr lang="en-US" sz="2800" dirty="0"/>
            </a:br>
            <a:br>
              <a:rPr lang="en-US" sz="2800" dirty="0"/>
            </a:br>
            <a:r>
              <a:rPr lang="en-US" sz="2800" dirty="0"/>
              <a:t>.</a:t>
            </a:r>
            <a:r>
              <a:rPr lang="en-US" sz="2800" dirty="0" err="1"/>
              <a:t>avi</a:t>
            </a:r>
            <a:r>
              <a:rPr lang="en-US" sz="2800" dirty="0"/>
              <a:t> file captured from mini-DV by firewire and native </a:t>
            </a:r>
            <a:r>
              <a:rPr lang="en-US" sz="2800"/>
              <a:t>Windows software</a:t>
            </a:r>
            <a:endParaRPr lang="en-US" sz="2800" dirty="0"/>
          </a:p>
        </p:txBody>
      </p:sp>
      <p:pic>
        <p:nvPicPr>
          <p:cNvPr id="3" name="20190729Phaethon-RNcompNoSlo">
            <a:hlinkClick r:id="" action="ppaction://media"/>
            <a:extLst>
              <a:ext uri="{FF2B5EF4-FFF2-40B4-BE49-F238E27FC236}">
                <a16:creationId xmlns:a16="http://schemas.microsoft.com/office/drawing/2014/main" id="{6AF55011-3FEB-44EE-ABCE-40C70619A8F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9012" y="559293"/>
            <a:ext cx="8181856" cy="4980373"/>
          </a:xfrm>
          <a:prstGeom prst="rect">
            <a:avLst/>
          </a:prstGeom>
        </p:spPr>
      </p:pic>
    </p:spTree>
    <p:extLst>
      <p:ext uri="{BB962C8B-B14F-4D97-AF65-F5344CB8AC3E}">
        <p14:creationId xmlns:p14="http://schemas.microsoft.com/office/powerpoint/2010/main" val="20113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4230-CA37-4B3C-8747-F78187F31023}"/>
              </a:ext>
            </a:extLst>
          </p:cNvPr>
          <p:cNvSpPr>
            <a:spLocks noGrp="1"/>
          </p:cNvSpPr>
          <p:nvPr>
            <p:ph type="title"/>
          </p:nvPr>
        </p:nvSpPr>
        <p:spPr>
          <a:xfrm>
            <a:off x="9179511" y="609600"/>
            <a:ext cx="2920753" cy="6070847"/>
          </a:xfrm>
        </p:spPr>
        <p:txBody>
          <a:bodyPr>
            <a:normAutofit/>
          </a:bodyPr>
          <a:lstStyle/>
          <a:p>
            <a:r>
              <a:rPr lang="en-US" sz="3200" dirty="0"/>
              <a:t>Sky plane plot of observations provided a good match to the radar image from 18 months earlier…</a:t>
            </a:r>
          </a:p>
        </p:txBody>
      </p:sp>
      <p:pic>
        <p:nvPicPr>
          <p:cNvPr id="5" name="Content Placeholder 4">
            <a:extLst>
              <a:ext uri="{FF2B5EF4-FFF2-40B4-BE49-F238E27FC236}">
                <a16:creationId xmlns:a16="http://schemas.microsoft.com/office/drawing/2014/main" id="{0D95A0E2-A7E5-422A-8EC7-F549DF5FE8AF}"/>
              </a:ext>
            </a:extLst>
          </p:cNvPr>
          <p:cNvPicPr>
            <a:picLocks noGrp="1" noChangeAspect="1"/>
          </p:cNvPicPr>
          <p:nvPr>
            <p:ph idx="1"/>
          </p:nvPr>
        </p:nvPicPr>
        <p:blipFill>
          <a:blip r:embed="rId2"/>
          <a:stretch>
            <a:fillRect/>
          </a:stretch>
        </p:blipFill>
        <p:spPr>
          <a:xfrm>
            <a:off x="162019" y="0"/>
            <a:ext cx="8921970" cy="6680447"/>
          </a:xfrm>
        </p:spPr>
      </p:pic>
    </p:spTree>
    <p:extLst>
      <p:ext uri="{BB962C8B-B14F-4D97-AF65-F5344CB8AC3E}">
        <p14:creationId xmlns:p14="http://schemas.microsoft.com/office/powerpoint/2010/main" val="76064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412F-C56F-46D2-BE7D-B5FDB36EF45E}"/>
              </a:ext>
            </a:extLst>
          </p:cNvPr>
          <p:cNvSpPr>
            <a:spLocks noGrp="1"/>
          </p:cNvSpPr>
          <p:nvPr>
            <p:ph type="title"/>
          </p:nvPr>
        </p:nvSpPr>
        <p:spPr>
          <a:xfrm>
            <a:off x="6968971" y="609600"/>
            <a:ext cx="5069149" cy="6004264"/>
          </a:xfrm>
        </p:spPr>
        <p:txBody>
          <a:bodyPr/>
          <a:lstStyle/>
          <a:p>
            <a:r>
              <a:rPr lang="en-US" dirty="0"/>
              <a:t>Arecibo radar imaging from December 2017. A fairly smooth, egg-shaped object</a:t>
            </a:r>
          </a:p>
        </p:txBody>
      </p:sp>
      <p:pic>
        <p:nvPicPr>
          <p:cNvPr id="8" name="Content Placeholder 7">
            <a:extLst>
              <a:ext uri="{FF2B5EF4-FFF2-40B4-BE49-F238E27FC236}">
                <a16:creationId xmlns:a16="http://schemas.microsoft.com/office/drawing/2014/main" id="{BBAE08DC-1428-4A68-846B-43CADC63A2AC}"/>
              </a:ext>
            </a:extLst>
          </p:cNvPr>
          <p:cNvPicPr>
            <a:picLocks noGrp="1" noChangeAspect="1"/>
          </p:cNvPicPr>
          <p:nvPr>
            <p:ph idx="1"/>
          </p:nvPr>
        </p:nvPicPr>
        <p:blipFill>
          <a:blip r:embed="rId2"/>
          <a:stretch>
            <a:fillRect/>
          </a:stretch>
        </p:blipFill>
        <p:spPr>
          <a:xfrm>
            <a:off x="23674" y="65390"/>
            <a:ext cx="6847643" cy="6792610"/>
          </a:xfrm>
        </p:spPr>
      </p:pic>
    </p:spTree>
    <p:extLst>
      <p:ext uri="{BB962C8B-B14F-4D97-AF65-F5344CB8AC3E}">
        <p14:creationId xmlns:p14="http://schemas.microsoft.com/office/powerpoint/2010/main" val="375895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ACDD-A3E9-4DDC-ADA5-CEBFEE167936}"/>
              </a:ext>
            </a:extLst>
          </p:cNvPr>
          <p:cNvSpPr>
            <a:spLocks noGrp="1"/>
          </p:cNvSpPr>
          <p:nvPr>
            <p:ph type="title"/>
          </p:nvPr>
        </p:nvSpPr>
        <p:spPr>
          <a:xfrm>
            <a:off x="4944861" y="609600"/>
            <a:ext cx="7137647" cy="5950998"/>
          </a:xfrm>
        </p:spPr>
        <p:txBody>
          <a:bodyPr/>
          <a:lstStyle/>
          <a:p>
            <a:r>
              <a:rPr lang="en-US" dirty="0"/>
              <a:t>Kirk Bender recorded a miss. </a:t>
            </a:r>
            <a:br>
              <a:rPr lang="en-US" dirty="0"/>
            </a:br>
            <a:r>
              <a:rPr lang="en-US" dirty="0"/>
              <a:t>Post-occultation rest before sunrise and hot temperatures returned.</a:t>
            </a:r>
            <a:br>
              <a:rPr lang="en-US" dirty="0"/>
            </a:br>
            <a:br>
              <a:rPr lang="en-US" dirty="0"/>
            </a:br>
            <a:endParaRPr lang="en-US" dirty="0"/>
          </a:p>
        </p:txBody>
      </p:sp>
      <p:pic>
        <p:nvPicPr>
          <p:cNvPr id="8" name="Content Placeholder 7">
            <a:extLst>
              <a:ext uri="{FF2B5EF4-FFF2-40B4-BE49-F238E27FC236}">
                <a16:creationId xmlns:a16="http://schemas.microsoft.com/office/drawing/2014/main" id="{A5334537-B0D2-4EC8-878E-CB840A4B9168}"/>
              </a:ext>
            </a:extLst>
          </p:cNvPr>
          <p:cNvPicPr>
            <a:picLocks noGrp="1" noChangeAspect="1"/>
          </p:cNvPicPr>
          <p:nvPr>
            <p:ph idx="1"/>
          </p:nvPr>
        </p:nvPicPr>
        <p:blipFill>
          <a:blip r:embed="rId2"/>
          <a:stretch>
            <a:fillRect/>
          </a:stretch>
        </p:blipFill>
        <p:spPr>
          <a:xfrm>
            <a:off x="0" y="-24414"/>
            <a:ext cx="4572000" cy="6858000"/>
          </a:xfrm>
        </p:spPr>
      </p:pic>
    </p:spTree>
    <p:extLst>
      <p:ext uri="{BB962C8B-B14F-4D97-AF65-F5344CB8AC3E}">
        <p14:creationId xmlns:p14="http://schemas.microsoft.com/office/powerpoint/2010/main" val="154535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3CCD-3BF3-418A-9F09-F46B80D8717E}"/>
              </a:ext>
            </a:extLst>
          </p:cNvPr>
          <p:cNvSpPr>
            <a:spLocks noGrp="1"/>
          </p:cNvSpPr>
          <p:nvPr>
            <p:ph type="title"/>
          </p:nvPr>
        </p:nvSpPr>
        <p:spPr>
          <a:xfrm>
            <a:off x="1251751" y="30003"/>
            <a:ext cx="9645374" cy="1456267"/>
          </a:xfrm>
        </p:spPr>
        <p:txBody>
          <a:bodyPr>
            <a:normAutofit fontScale="90000"/>
          </a:bodyPr>
          <a:lstStyle/>
          <a:p>
            <a:r>
              <a:rPr lang="en-US" dirty="0"/>
              <a:t>Kirk Bender (left) and Richard </a:t>
            </a:r>
            <a:r>
              <a:rPr lang="en-US" dirty="0" err="1"/>
              <a:t>Nolthenius</a:t>
            </a:r>
            <a:r>
              <a:rPr lang="en-US" dirty="0"/>
              <a:t>, at Bender’s station south of the shadow path</a:t>
            </a:r>
          </a:p>
        </p:txBody>
      </p:sp>
      <p:pic>
        <p:nvPicPr>
          <p:cNvPr id="5" name="Content Placeholder 4">
            <a:extLst>
              <a:ext uri="{FF2B5EF4-FFF2-40B4-BE49-F238E27FC236}">
                <a16:creationId xmlns:a16="http://schemas.microsoft.com/office/drawing/2014/main" id="{68E2CD8D-AF50-4019-828F-25FF5B3F9CD4}"/>
              </a:ext>
            </a:extLst>
          </p:cNvPr>
          <p:cNvPicPr>
            <a:picLocks noGrp="1" noChangeAspect="1"/>
          </p:cNvPicPr>
          <p:nvPr>
            <p:ph idx="1"/>
          </p:nvPr>
        </p:nvPicPr>
        <p:blipFill>
          <a:blip r:embed="rId2"/>
          <a:stretch>
            <a:fillRect/>
          </a:stretch>
        </p:blipFill>
        <p:spPr>
          <a:xfrm>
            <a:off x="1988644" y="1486270"/>
            <a:ext cx="8076154" cy="5386526"/>
          </a:xfrm>
        </p:spPr>
      </p:pic>
    </p:spTree>
    <p:extLst>
      <p:ext uri="{BB962C8B-B14F-4D97-AF65-F5344CB8AC3E}">
        <p14:creationId xmlns:p14="http://schemas.microsoft.com/office/powerpoint/2010/main" val="176171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2716-775B-41DD-A105-45F3BC0378BC}"/>
              </a:ext>
            </a:extLst>
          </p:cNvPr>
          <p:cNvSpPr>
            <a:spLocks noGrp="1"/>
          </p:cNvSpPr>
          <p:nvPr>
            <p:ph type="title"/>
          </p:nvPr>
        </p:nvSpPr>
        <p:spPr>
          <a:xfrm>
            <a:off x="337351" y="71021"/>
            <a:ext cx="11505461" cy="1313895"/>
          </a:xfrm>
        </p:spPr>
        <p:txBody>
          <a:bodyPr>
            <a:noAutofit/>
          </a:bodyPr>
          <a:lstStyle/>
          <a:p>
            <a:r>
              <a:rPr lang="en-US" sz="2400" dirty="0"/>
              <a:t>The bright target and importance encouraged a high turn-out of observers and Most tracks were manned. </a:t>
            </a:r>
            <a:r>
              <a:rPr lang="en-US" sz="2400" dirty="0" err="1"/>
              <a:t>nolthenius</a:t>
            </a:r>
            <a:r>
              <a:rPr lang="en-US" sz="2400" dirty="0"/>
              <a:t> and bender observed from </a:t>
            </a:r>
            <a:r>
              <a:rPr lang="en-US" sz="2400" dirty="0" err="1"/>
              <a:t>carrizo</a:t>
            </a:r>
            <a:r>
              <a:rPr lang="en-US" sz="2400" dirty="0"/>
              <a:t> plain, which was higher elevation and quieter than the central valley sites.</a:t>
            </a:r>
          </a:p>
        </p:txBody>
      </p:sp>
      <p:pic>
        <p:nvPicPr>
          <p:cNvPr id="5" name="Content Placeholder 4">
            <a:extLst>
              <a:ext uri="{FF2B5EF4-FFF2-40B4-BE49-F238E27FC236}">
                <a16:creationId xmlns:a16="http://schemas.microsoft.com/office/drawing/2014/main" id="{1C3E84FD-44F9-42DE-8E96-37C64B81B753}"/>
              </a:ext>
            </a:extLst>
          </p:cNvPr>
          <p:cNvPicPr>
            <a:picLocks noGrp="1" noChangeAspect="1"/>
          </p:cNvPicPr>
          <p:nvPr>
            <p:ph idx="1"/>
          </p:nvPr>
        </p:nvPicPr>
        <p:blipFill>
          <a:blip r:embed="rId2"/>
          <a:stretch>
            <a:fillRect/>
          </a:stretch>
        </p:blipFill>
        <p:spPr>
          <a:xfrm>
            <a:off x="1302771" y="1485665"/>
            <a:ext cx="8178580" cy="5301314"/>
          </a:xfrm>
        </p:spPr>
      </p:pic>
    </p:spTree>
    <p:extLst>
      <p:ext uri="{BB962C8B-B14F-4D97-AF65-F5344CB8AC3E}">
        <p14:creationId xmlns:p14="http://schemas.microsoft.com/office/powerpoint/2010/main" val="26657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3A6E-7811-4BF1-9AB4-ECACEC76E2F2}"/>
              </a:ext>
            </a:extLst>
          </p:cNvPr>
          <p:cNvSpPr>
            <a:spLocks noGrp="1"/>
          </p:cNvSpPr>
          <p:nvPr>
            <p:ph type="title"/>
          </p:nvPr>
        </p:nvSpPr>
        <p:spPr>
          <a:xfrm>
            <a:off x="9170633" y="0"/>
            <a:ext cx="3021367" cy="6693763"/>
          </a:xfrm>
        </p:spPr>
        <p:txBody>
          <a:bodyPr>
            <a:normAutofit fontScale="90000"/>
          </a:bodyPr>
          <a:lstStyle/>
          <a:p>
            <a:r>
              <a:rPr lang="en-US" dirty="0"/>
              <a:t>Bender was assigned track A22, which happened to cross a dirt road (“x”) intersection </a:t>
            </a:r>
            <a:r>
              <a:rPr lang="en-US" dirty="0" err="1"/>
              <a:t>Nolthenius</a:t>
            </a:r>
            <a:r>
              <a:rPr lang="en-US" dirty="0"/>
              <a:t> had used for a 22-event graze some 20 years earlier. It was our staging area and camp</a:t>
            </a:r>
          </a:p>
        </p:txBody>
      </p:sp>
      <p:pic>
        <p:nvPicPr>
          <p:cNvPr id="5" name="Content Placeholder 4">
            <a:extLst>
              <a:ext uri="{FF2B5EF4-FFF2-40B4-BE49-F238E27FC236}">
                <a16:creationId xmlns:a16="http://schemas.microsoft.com/office/drawing/2014/main" id="{45AAEF9E-6884-4B9D-837D-B841A656C268}"/>
              </a:ext>
            </a:extLst>
          </p:cNvPr>
          <p:cNvPicPr>
            <a:picLocks noGrp="1" noChangeAspect="1"/>
          </p:cNvPicPr>
          <p:nvPr>
            <p:ph idx="1"/>
          </p:nvPr>
        </p:nvPicPr>
        <p:blipFill>
          <a:blip r:embed="rId2"/>
          <a:stretch>
            <a:fillRect/>
          </a:stretch>
        </p:blipFill>
        <p:spPr>
          <a:xfrm>
            <a:off x="0" y="736846"/>
            <a:ext cx="9108156" cy="5570738"/>
          </a:xfrm>
        </p:spPr>
      </p:pic>
    </p:spTree>
    <p:extLst>
      <p:ext uri="{BB962C8B-B14F-4D97-AF65-F5344CB8AC3E}">
        <p14:creationId xmlns:p14="http://schemas.microsoft.com/office/powerpoint/2010/main" val="41922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70C4-9FB0-4181-9C2C-5E9D67CA3F1C}"/>
              </a:ext>
            </a:extLst>
          </p:cNvPr>
          <p:cNvSpPr>
            <a:spLocks noGrp="1"/>
          </p:cNvSpPr>
          <p:nvPr>
            <p:ph type="title"/>
          </p:nvPr>
        </p:nvSpPr>
        <p:spPr>
          <a:xfrm>
            <a:off x="1260629" y="6658"/>
            <a:ext cx="10240178" cy="1456267"/>
          </a:xfrm>
        </p:spPr>
        <p:txBody>
          <a:bodyPr>
            <a:normAutofit fontScale="90000"/>
          </a:bodyPr>
          <a:lstStyle/>
          <a:p>
            <a:r>
              <a:rPr lang="en-US" dirty="0" err="1"/>
              <a:t>Nolthenius</a:t>
            </a:r>
            <a:r>
              <a:rPr lang="en-US" dirty="0"/>
              <a:t> used track a31 in the center of the nominal predicted path. Set up was at an entrance to the topaz solar farm, one of the world’s largest.</a:t>
            </a:r>
          </a:p>
        </p:txBody>
      </p:sp>
      <p:pic>
        <p:nvPicPr>
          <p:cNvPr id="5" name="Content Placeholder 4">
            <a:extLst>
              <a:ext uri="{FF2B5EF4-FFF2-40B4-BE49-F238E27FC236}">
                <a16:creationId xmlns:a16="http://schemas.microsoft.com/office/drawing/2014/main" id="{B574A1BF-7A4C-46F7-9907-86717823040E}"/>
              </a:ext>
            </a:extLst>
          </p:cNvPr>
          <p:cNvPicPr>
            <a:picLocks noGrp="1" noChangeAspect="1"/>
          </p:cNvPicPr>
          <p:nvPr>
            <p:ph idx="1"/>
          </p:nvPr>
        </p:nvPicPr>
        <p:blipFill>
          <a:blip r:embed="rId2"/>
          <a:stretch>
            <a:fillRect/>
          </a:stretch>
        </p:blipFill>
        <p:spPr>
          <a:xfrm>
            <a:off x="1414239" y="1462925"/>
            <a:ext cx="8615349" cy="5308847"/>
          </a:xfrm>
        </p:spPr>
      </p:pic>
    </p:spTree>
    <p:extLst>
      <p:ext uri="{BB962C8B-B14F-4D97-AF65-F5344CB8AC3E}">
        <p14:creationId xmlns:p14="http://schemas.microsoft.com/office/powerpoint/2010/main" val="271811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E1E5-1446-4AB4-AF0A-26D74EC28777}"/>
              </a:ext>
            </a:extLst>
          </p:cNvPr>
          <p:cNvSpPr>
            <a:spLocks noGrp="1"/>
          </p:cNvSpPr>
          <p:nvPr>
            <p:ph type="title"/>
          </p:nvPr>
        </p:nvSpPr>
        <p:spPr>
          <a:xfrm>
            <a:off x="4500979" y="61219"/>
            <a:ext cx="7691021" cy="6543767"/>
          </a:xfrm>
        </p:spPr>
        <p:txBody>
          <a:bodyPr>
            <a:normAutofit fontScale="90000"/>
          </a:bodyPr>
          <a:lstStyle/>
          <a:p>
            <a:r>
              <a:rPr lang="en-US" dirty="0"/>
              <a:t>Both stations used identical equipment from cabrillo College Astronomy:</a:t>
            </a:r>
            <a:br>
              <a:rPr lang="en-US" dirty="0"/>
            </a:br>
            <a:br>
              <a:rPr lang="en-US" dirty="0"/>
            </a:br>
            <a:r>
              <a:rPr lang="en-US" dirty="0"/>
              <a:t>* </a:t>
            </a:r>
            <a:r>
              <a:rPr lang="en-US" dirty="0" err="1"/>
              <a:t>Celestron</a:t>
            </a:r>
            <a:r>
              <a:rPr lang="en-US" dirty="0"/>
              <a:t> 8SE SCT telescopes, powered by Orion dynamo Power stations.</a:t>
            </a:r>
            <a:br>
              <a:rPr lang="en-US" dirty="0"/>
            </a:br>
            <a:r>
              <a:rPr lang="en-US" dirty="0"/>
              <a:t>* Meade f/3.3 focal reducers, </a:t>
            </a:r>
            <a:br>
              <a:rPr lang="en-US" dirty="0"/>
            </a:br>
            <a:r>
              <a:rPr lang="en-US" dirty="0"/>
              <a:t>* iota-</a:t>
            </a:r>
            <a:r>
              <a:rPr lang="en-US" dirty="0" err="1"/>
              <a:t>vti</a:t>
            </a:r>
            <a:r>
              <a:rPr lang="en-US" dirty="0"/>
              <a:t> time inserters and  </a:t>
            </a:r>
            <a:br>
              <a:rPr lang="en-US" dirty="0"/>
            </a:br>
            <a:r>
              <a:rPr lang="en-US" dirty="0"/>
              <a:t>* </a:t>
            </a:r>
            <a:r>
              <a:rPr lang="en-US" dirty="0" err="1"/>
              <a:t>watec</a:t>
            </a:r>
            <a:r>
              <a:rPr lang="en-US" dirty="0"/>
              <a:t> 910hx video cameras powered by Duracell 14ah 12Vdc gel Cells.</a:t>
            </a:r>
            <a:br>
              <a:rPr lang="en-US" dirty="0"/>
            </a:br>
            <a:r>
              <a:rPr lang="en-US" dirty="0"/>
              <a:t>* canon zr45mc camcorders to mini-DV using large capacity canon batteries.</a:t>
            </a:r>
          </a:p>
        </p:txBody>
      </p:sp>
      <p:pic>
        <p:nvPicPr>
          <p:cNvPr id="5" name="Content Placeholder 4">
            <a:extLst>
              <a:ext uri="{FF2B5EF4-FFF2-40B4-BE49-F238E27FC236}">
                <a16:creationId xmlns:a16="http://schemas.microsoft.com/office/drawing/2014/main" id="{6D3B18EB-7472-4AB0-AC1D-AB968DD008B0}"/>
              </a:ext>
            </a:extLst>
          </p:cNvPr>
          <p:cNvPicPr>
            <a:picLocks noGrp="1" noChangeAspect="1"/>
          </p:cNvPicPr>
          <p:nvPr>
            <p:ph idx="1"/>
          </p:nvPr>
        </p:nvPicPr>
        <p:blipFill>
          <a:blip r:embed="rId2"/>
          <a:stretch>
            <a:fillRect/>
          </a:stretch>
        </p:blipFill>
        <p:spPr>
          <a:xfrm>
            <a:off x="1" y="195278"/>
            <a:ext cx="4412202" cy="6662722"/>
          </a:xfrm>
        </p:spPr>
      </p:pic>
    </p:spTree>
    <p:extLst>
      <p:ext uri="{BB962C8B-B14F-4D97-AF65-F5344CB8AC3E}">
        <p14:creationId xmlns:p14="http://schemas.microsoft.com/office/powerpoint/2010/main" val="25480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8F4-EA5A-4ED4-B1A9-C720AA5762A9}"/>
              </a:ext>
            </a:extLst>
          </p:cNvPr>
          <p:cNvSpPr>
            <a:spLocks noGrp="1"/>
          </p:cNvSpPr>
          <p:nvPr>
            <p:ph type="title"/>
          </p:nvPr>
        </p:nvSpPr>
        <p:spPr>
          <a:xfrm>
            <a:off x="7688061" y="609600"/>
            <a:ext cx="4503939" cy="6075285"/>
          </a:xfrm>
        </p:spPr>
        <p:txBody>
          <a:bodyPr>
            <a:noAutofit/>
          </a:bodyPr>
          <a:lstStyle/>
          <a:p>
            <a:r>
              <a:rPr lang="en-US" sz="2800" dirty="0"/>
              <a:t>By careful orientation of the videocam on the 8se alt/</a:t>
            </a:r>
            <a:r>
              <a:rPr lang="en-US" sz="2800" dirty="0" err="1"/>
              <a:t>az</a:t>
            </a:r>
            <a:r>
              <a:rPr lang="en-US" sz="2800" dirty="0"/>
              <a:t> scope, and creation of custom Alt/Az finder charts in c2a, the scale and orientation of the star fields matches  that seen in the </a:t>
            </a:r>
            <a:r>
              <a:rPr lang="en-US" sz="2800" dirty="0" err="1"/>
              <a:t>orion</a:t>
            </a:r>
            <a:r>
              <a:rPr lang="en-US" sz="2800" dirty="0"/>
              <a:t> q70 32mm eyepiece, and then on the </a:t>
            </a:r>
            <a:r>
              <a:rPr lang="en-US" sz="2800" dirty="0" err="1"/>
              <a:t>Lcd</a:t>
            </a:r>
            <a:r>
              <a:rPr lang="en-US" sz="2800" dirty="0"/>
              <a:t> screen of the canon camcorder. </a:t>
            </a:r>
          </a:p>
        </p:txBody>
      </p:sp>
      <p:pic>
        <p:nvPicPr>
          <p:cNvPr id="5" name="Content Placeholder 4">
            <a:extLst>
              <a:ext uri="{FF2B5EF4-FFF2-40B4-BE49-F238E27FC236}">
                <a16:creationId xmlns:a16="http://schemas.microsoft.com/office/drawing/2014/main" id="{BC8A7E1A-A34A-476E-85D2-12D7E00B26BA}"/>
              </a:ext>
            </a:extLst>
          </p:cNvPr>
          <p:cNvPicPr>
            <a:picLocks noGrp="1" noChangeAspect="1"/>
          </p:cNvPicPr>
          <p:nvPr>
            <p:ph idx="1"/>
          </p:nvPr>
        </p:nvPicPr>
        <p:blipFill>
          <a:blip r:embed="rId2"/>
          <a:stretch>
            <a:fillRect/>
          </a:stretch>
        </p:blipFill>
        <p:spPr>
          <a:xfrm>
            <a:off x="-1" y="43787"/>
            <a:ext cx="7563776" cy="6814214"/>
          </a:xfrm>
        </p:spPr>
      </p:pic>
    </p:spTree>
    <p:extLst>
      <p:ext uri="{BB962C8B-B14F-4D97-AF65-F5344CB8AC3E}">
        <p14:creationId xmlns:p14="http://schemas.microsoft.com/office/powerpoint/2010/main" val="398473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6538-FECA-4608-9270-4FB2A703A980}"/>
              </a:ext>
            </a:extLst>
          </p:cNvPr>
          <p:cNvSpPr>
            <a:spLocks noGrp="1"/>
          </p:cNvSpPr>
          <p:nvPr>
            <p:ph type="title"/>
          </p:nvPr>
        </p:nvSpPr>
        <p:spPr>
          <a:xfrm>
            <a:off x="8560378" y="88776"/>
            <a:ext cx="3631622" cy="6769224"/>
          </a:xfrm>
        </p:spPr>
        <p:txBody>
          <a:bodyPr>
            <a:normAutofit fontScale="90000"/>
          </a:bodyPr>
          <a:lstStyle/>
          <a:p>
            <a:r>
              <a:rPr lang="en-US" dirty="0"/>
              <a:t>My custom designed “occ box”. during use, camcorder sits on top bay. wiring goes below to a 14ah battery and IOTA VTI. All equipment is left connected so deployment  is fast. Power-up is with a single toggle switch</a:t>
            </a:r>
          </a:p>
        </p:txBody>
      </p:sp>
      <p:pic>
        <p:nvPicPr>
          <p:cNvPr id="8" name="Content Placeholder 7">
            <a:extLst>
              <a:ext uri="{FF2B5EF4-FFF2-40B4-BE49-F238E27FC236}">
                <a16:creationId xmlns:a16="http://schemas.microsoft.com/office/drawing/2014/main" id="{9C3C186D-74C8-4B43-82A4-E54A6E92BE13}"/>
              </a:ext>
            </a:extLst>
          </p:cNvPr>
          <p:cNvPicPr>
            <a:picLocks noGrp="1" noChangeAspect="1"/>
          </p:cNvPicPr>
          <p:nvPr>
            <p:ph idx="1"/>
          </p:nvPr>
        </p:nvPicPr>
        <p:blipFill>
          <a:blip r:embed="rId2"/>
          <a:stretch>
            <a:fillRect/>
          </a:stretch>
        </p:blipFill>
        <p:spPr>
          <a:xfrm>
            <a:off x="56402" y="88777"/>
            <a:ext cx="8503976" cy="6769224"/>
          </a:xfrm>
        </p:spPr>
      </p:pic>
    </p:spTree>
    <p:extLst>
      <p:ext uri="{BB962C8B-B14F-4D97-AF65-F5344CB8AC3E}">
        <p14:creationId xmlns:p14="http://schemas.microsoft.com/office/powerpoint/2010/main" val="36510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E7ED-C84E-4CF0-9E55-00AC5E4647CB}"/>
              </a:ext>
            </a:extLst>
          </p:cNvPr>
          <p:cNvSpPr>
            <a:spLocks noGrp="1"/>
          </p:cNvSpPr>
          <p:nvPr>
            <p:ph type="title"/>
          </p:nvPr>
        </p:nvSpPr>
        <p:spPr>
          <a:xfrm>
            <a:off x="7554896" y="128397"/>
            <a:ext cx="4637103" cy="6729603"/>
          </a:xfrm>
        </p:spPr>
        <p:txBody>
          <a:bodyPr>
            <a:normAutofit/>
          </a:bodyPr>
          <a:lstStyle/>
          <a:p>
            <a:r>
              <a:rPr lang="en-US" dirty="0"/>
              <a:t>Under the top tray, the iota VTI and electrical connections are left permanently connected, with a toggle switch (accessible through a hole in the top tray) upstream of the plugs </a:t>
            </a:r>
          </a:p>
        </p:txBody>
      </p:sp>
      <p:pic>
        <p:nvPicPr>
          <p:cNvPr id="5" name="Content Placeholder 4">
            <a:extLst>
              <a:ext uri="{FF2B5EF4-FFF2-40B4-BE49-F238E27FC236}">
                <a16:creationId xmlns:a16="http://schemas.microsoft.com/office/drawing/2014/main" id="{46FD9F4D-0A1D-4980-B5D2-7DAEC37E2FF7}"/>
              </a:ext>
            </a:extLst>
          </p:cNvPr>
          <p:cNvPicPr>
            <a:picLocks noGrp="1" noChangeAspect="1"/>
          </p:cNvPicPr>
          <p:nvPr>
            <p:ph idx="1"/>
          </p:nvPr>
        </p:nvPicPr>
        <p:blipFill>
          <a:blip r:embed="rId2"/>
          <a:stretch>
            <a:fillRect/>
          </a:stretch>
        </p:blipFill>
        <p:spPr>
          <a:xfrm>
            <a:off x="0" y="887767"/>
            <a:ext cx="7486835" cy="5615126"/>
          </a:xfrm>
        </p:spPr>
      </p:pic>
    </p:spTree>
    <p:extLst>
      <p:ext uri="{BB962C8B-B14F-4D97-AF65-F5344CB8AC3E}">
        <p14:creationId xmlns:p14="http://schemas.microsoft.com/office/powerpoint/2010/main" val="3124972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400</TotalTime>
  <Words>524</Words>
  <Application>Microsoft Office PowerPoint</Application>
  <PresentationFormat>Widescreen</PresentationFormat>
  <Paragraphs>19</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Celestial</vt:lpstr>
      <vt:lpstr>The Occultation of 7.3 magnitude hip 24973 by (3200) Phaethon July 29, 2019  From Carrizo Plain, CA</vt:lpstr>
      <vt:lpstr>Kirk Bender (left) and Richard Nolthenius, at Bender’s station south of the shadow path</vt:lpstr>
      <vt:lpstr>The bright target and importance encouraged a high turn-out of observers and Most tracks were manned. nolthenius and bender observed from carrizo plain, which was higher elevation and quieter than the central valley sites.</vt:lpstr>
      <vt:lpstr>Bender was assigned track A22, which happened to cross a dirt road (“x”) intersection Nolthenius had used for a 22-event graze some 20 years earlier. It was our staging area and camp</vt:lpstr>
      <vt:lpstr>Nolthenius used track a31 in the center of the nominal predicted path. Set up was at an entrance to the topaz solar farm, one of the world’s largest.</vt:lpstr>
      <vt:lpstr>Both stations used identical equipment from cabrillo College Astronomy:  * Celestron 8SE SCT telescopes, powered by Orion dynamo Power stations. * Meade f/3.3 focal reducers,  * iota-vti time inserters and   * watec 910hx video cameras powered by Duracell 14ah 12Vdc gel Cells. * canon zr45mc camcorders to mini-DV using large capacity canon batteries.</vt:lpstr>
      <vt:lpstr>By careful orientation of the videocam on the 8se alt/az scope, and creation of custom Alt/Az finder charts in c2a, the scale and orientation of the star fields matches  that seen in the orion q70 32mm eyepiece, and then on the Lcd screen of the canon camcorder. </vt:lpstr>
      <vt:lpstr>My custom designed “occ box”. during use, camcorder sits on top bay. wiring goes below to a 14ah battery and IOTA VTI. All equipment is left connected so deployment  is fast. Power-up is with a single toggle switch</vt:lpstr>
      <vt:lpstr>Under the top tray, the iota VTI and electrical connections are left permanently connected, with a toggle switch (accessible through a hole in the top tray) upstream of the plugs </vt:lpstr>
      <vt:lpstr>20 min before the event, I flip the power toggle so the VTI can sync w/ satellites. After scope is aimed, the Watec with power and video RCA cable attached are un-bagged, mounted, the video/audio cable from the VTI inserted in the canon camcorder, and we’re ready to record. Scope is powered with an Orion Dynamo lithium ion battery</vt:lpstr>
      <vt:lpstr>Limovie photometry from Nolthenius’ video</vt:lpstr>
      <vt:lpstr>Timings determined by pyote software</vt:lpstr>
      <vt:lpstr>Duration of the event was only 0.4868 seconds</vt:lpstr>
      <vt:lpstr>Nolthenius’ recording, trimmed to the event and comments made immediately after the event. Compressed to mp4 in VLC software.  .avi file captured from mini-DV by firewire and native Windows software</vt:lpstr>
      <vt:lpstr>Sky plane plot of observations provided a good match to the radar image from 18 months earlier…</vt:lpstr>
      <vt:lpstr>Arecibo radar imaging from December 2017. A fairly smooth, egg-shaped object</vt:lpstr>
      <vt:lpstr>Kirk Bender recorded a miss.  Post-occultation rest before sunrise and hot temperatures returned.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Occultation of xxxx by (3200) Phaethon – July 29, 2019  From Carrizo Plain, CA</dc:title>
  <dc:creator>cabrillo</dc:creator>
  <cp:lastModifiedBy>cabrillo</cp:lastModifiedBy>
  <cp:revision>27</cp:revision>
  <dcterms:created xsi:type="dcterms:W3CDTF">2020-09-29T06:07:39Z</dcterms:created>
  <dcterms:modified xsi:type="dcterms:W3CDTF">2020-10-26T01:41:43Z</dcterms:modified>
</cp:coreProperties>
</file>