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64" r:id="rId23"/>
    <p:sldId id="282" r:id="rId24"/>
    <p:sldId id="278" r:id="rId25"/>
    <p:sldId id="279" r:id="rId26"/>
    <p:sldId id="280" r:id="rId27"/>
    <p:sldId id="28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45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69E2EA-79A7-486A-B604-00C78921D9C7}" type="datetimeFigureOut">
              <a:rPr lang="en-US" smtClean="0"/>
              <a:t>6/30/2018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5E866-0BB8-47B2-AFF2-8A7D5B68B4CA}" type="slidenum">
              <a:rPr lang="en-US" smtClean="0"/>
              <a:t>‹#›</a:t>
            </a:fld>
            <a:endParaRPr lang="en-US"/>
          </a:p>
        </p:txBody>
      </p:sp>
    </p:spTree>
    <p:extLst>
      <p:ext uri="{BB962C8B-B14F-4D97-AF65-F5344CB8AC3E}">
        <p14:creationId xmlns:p14="http://schemas.microsoft.com/office/powerpoint/2010/main" val="529098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69E2EA-79A7-486A-B604-00C78921D9C7}" type="datetimeFigureOut">
              <a:rPr lang="en-US" smtClean="0"/>
              <a:t>6/30/2018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5E866-0BB8-47B2-AFF2-8A7D5B68B4CA}" type="slidenum">
              <a:rPr lang="en-US" smtClean="0"/>
              <a:t>‹#›</a:t>
            </a:fld>
            <a:endParaRPr lang="en-US"/>
          </a:p>
        </p:txBody>
      </p:sp>
    </p:spTree>
    <p:extLst>
      <p:ext uri="{BB962C8B-B14F-4D97-AF65-F5344CB8AC3E}">
        <p14:creationId xmlns:p14="http://schemas.microsoft.com/office/powerpoint/2010/main" val="3799604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69E2EA-79A7-486A-B604-00C78921D9C7}" type="datetimeFigureOut">
              <a:rPr lang="en-US" smtClean="0"/>
              <a:t>6/30/2018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5E866-0BB8-47B2-AFF2-8A7D5B68B4CA}" type="slidenum">
              <a:rPr lang="en-US" smtClean="0"/>
              <a:t>‹#›</a:t>
            </a:fld>
            <a:endParaRPr lang="en-US"/>
          </a:p>
        </p:txBody>
      </p:sp>
    </p:spTree>
    <p:extLst>
      <p:ext uri="{BB962C8B-B14F-4D97-AF65-F5344CB8AC3E}">
        <p14:creationId xmlns:p14="http://schemas.microsoft.com/office/powerpoint/2010/main" val="1029875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69E2EA-79A7-486A-B604-00C78921D9C7}" type="datetimeFigureOut">
              <a:rPr lang="en-US" smtClean="0"/>
              <a:t>6/30/2018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5E866-0BB8-47B2-AFF2-8A7D5B68B4CA}" type="slidenum">
              <a:rPr lang="en-US" smtClean="0"/>
              <a:t>‹#›</a:t>
            </a:fld>
            <a:endParaRPr lang="en-US"/>
          </a:p>
        </p:txBody>
      </p:sp>
    </p:spTree>
    <p:extLst>
      <p:ext uri="{BB962C8B-B14F-4D97-AF65-F5344CB8AC3E}">
        <p14:creationId xmlns:p14="http://schemas.microsoft.com/office/powerpoint/2010/main" val="1267504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69E2EA-79A7-486A-B604-00C78921D9C7}" type="datetimeFigureOut">
              <a:rPr lang="en-US" smtClean="0"/>
              <a:t>6/30/2018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5E866-0BB8-47B2-AFF2-8A7D5B68B4CA}" type="slidenum">
              <a:rPr lang="en-US" smtClean="0"/>
              <a:t>‹#›</a:t>
            </a:fld>
            <a:endParaRPr lang="en-US"/>
          </a:p>
        </p:txBody>
      </p:sp>
    </p:spTree>
    <p:extLst>
      <p:ext uri="{BB962C8B-B14F-4D97-AF65-F5344CB8AC3E}">
        <p14:creationId xmlns:p14="http://schemas.microsoft.com/office/powerpoint/2010/main" val="3653065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69E2EA-79A7-486A-B604-00C78921D9C7}" type="datetimeFigureOut">
              <a:rPr lang="en-US" smtClean="0"/>
              <a:t>6/30/2018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85E866-0BB8-47B2-AFF2-8A7D5B68B4CA}" type="slidenum">
              <a:rPr lang="en-US" smtClean="0"/>
              <a:t>‹#›</a:t>
            </a:fld>
            <a:endParaRPr lang="en-US"/>
          </a:p>
        </p:txBody>
      </p:sp>
    </p:spTree>
    <p:extLst>
      <p:ext uri="{BB962C8B-B14F-4D97-AF65-F5344CB8AC3E}">
        <p14:creationId xmlns:p14="http://schemas.microsoft.com/office/powerpoint/2010/main" val="1605805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69E2EA-79A7-486A-B604-00C78921D9C7}" type="datetimeFigureOut">
              <a:rPr lang="en-US" smtClean="0"/>
              <a:t>6/30/2018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85E866-0BB8-47B2-AFF2-8A7D5B68B4CA}" type="slidenum">
              <a:rPr lang="en-US" smtClean="0"/>
              <a:t>‹#›</a:t>
            </a:fld>
            <a:endParaRPr lang="en-US"/>
          </a:p>
        </p:txBody>
      </p:sp>
    </p:spTree>
    <p:extLst>
      <p:ext uri="{BB962C8B-B14F-4D97-AF65-F5344CB8AC3E}">
        <p14:creationId xmlns:p14="http://schemas.microsoft.com/office/powerpoint/2010/main" val="3166857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69E2EA-79A7-486A-B604-00C78921D9C7}" type="datetimeFigureOut">
              <a:rPr lang="en-US" smtClean="0"/>
              <a:t>6/30/2018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85E866-0BB8-47B2-AFF2-8A7D5B68B4CA}" type="slidenum">
              <a:rPr lang="en-US" smtClean="0"/>
              <a:t>‹#›</a:t>
            </a:fld>
            <a:endParaRPr lang="en-US"/>
          </a:p>
        </p:txBody>
      </p:sp>
    </p:spTree>
    <p:extLst>
      <p:ext uri="{BB962C8B-B14F-4D97-AF65-F5344CB8AC3E}">
        <p14:creationId xmlns:p14="http://schemas.microsoft.com/office/powerpoint/2010/main" val="486186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69E2EA-79A7-486A-B604-00C78921D9C7}" type="datetimeFigureOut">
              <a:rPr lang="en-US" smtClean="0"/>
              <a:t>6/30/2018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85E866-0BB8-47B2-AFF2-8A7D5B68B4CA}" type="slidenum">
              <a:rPr lang="en-US" smtClean="0"/>
              <a:t>‹#›</a:t>
            </a:fld>
            <a:endParaRPr lang="en-US"/>
          </a:p>
        </p:txBody>
      </p:sp>
    </p:spTree>
    <p:extLst>
      <p:ext uri="{BB962C8B-B14F-4D97-AF65-F5344CB8AC3E}">
        <p14:creationId xmlns:p14="http://schemas.microsoft.com/office/powerpoint/2010/main" val="2043863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69E2EA-79A7-486A-B604-00C78921D9C7}" type="datetimeFigureOut">
              <a:rPr lang="en-US" smtClean="0"/>
              <a:t>6/30/2018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85E866-0BB8-47B2-AFF2-8A7D5B68B4CA}" type="slidenum">
              <a:rPr lang="en-US" smtClean="0"/>
              <a:t>‹#›</a:t>
            </a:fld>
            <a:endParaRPr lang="en-US"/>
          </a:p>
        </p:txBody>
      </p:sp>
    </p:spTree>
    <p:extLst>
      <p:ext uri="{BB962C8B-B14F-4D97-AF65-F5344CB8AC3E}">
        <p14:creationId xmlns:p14="http://schemas.microsoft.com/office/powerpoint/2010/main" val="3697532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69E2EA-79A7-486A-B604-00C78921D9C7}" type="datetimeFigureOut">
              <a:rPr lang="en-US" smtClean="0"/>
              <a:t>6/30/2018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85E866-0BB8-47B2-AFF2-8A7D5B68B4CA}" type="slidenum">
              <a:rPr lang="en-US" smtClean="0"/>
              <a:t>‹#›</a:t>
            </a:fld>
            <a:endParaRPr lang="en-US"/>
          </a:p>
        </p:txBody>
      </p:sp>
    </p:spTree>
    <p:extLst>
      <p:ext uri="{BB962C8B-B14F-4D97-AF65-F5344CB8AC3E}">
        <p14:creationId xmlns:p14="http://schemas.microsoft.com/office/powerpoint/2010/main" val="1455613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69E2EA-79A7-486A-B604-00C78921D9C7}" type="datetimeFigureOut">
              <a:rPr lang="en-US" smtClean="0"/>
              <a:t>6/30/2018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85E866-0BB8-47B2-AFF2-8A7D5B68B4CA}" type="slidenum">
              <a:rPr lang="en-US" smtClean="0"/>
              <a:t>‹#›</a:t>
            </a:fld>
            <a:endParaRPr lang="en-US"/>
          </a:p>
        </p:txBody>
      </p:sp>
    </p:spTree>
    <p:extLst>
      <p:ext uri="{BB962C8B-B14F-4D97-AF65-F5344CB8AC3E}">
        <p14:creationId xmlns:p14="http://schemas.microsoft.com/office/powerpoint/2010/main" val="2488136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0a2xrou5_Zk" TargetMode="External"/><Relationship Id="rId2" Type="http://schemas.openxmlformats.org/officeDocument/2006/relationships/hyperlink" Target="https://www.youtube.com/watch?v=FOYwqL_5beI"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asteroidoccultation.com/observations/Results/Data2018/20180501_ElektraProfileDamit1856.gif" TargetMode="External"/><Relationship Id="rId2" Type="http://schemas.openxmlformats.org/officeDocument/2006/relationships/hyperlink" Target="http://www.asteroidoccultation.com/observations/Results/Data2018/20180504_VirginiaProfile.gi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28600"/>
            <a:ext cx="7772400" cy="1470025"/>
          </a:xfrm>
        </p:spPr>
        <p:txBody>
          <a:bodyPr/>
          <a:lstStyle/>
          <a:p>
            <a:r>
              <a:rPr lang="en-US" b="1" dirty="0" smtClean="0">
                <a:solidFill>
                  <a:srgbClr val="FFFF00"/>
                </a:solidFill>
              </a:rPr>
              <a:t>Astro 25 “Field Astronomy in the California Mountains”</a:t>
            </a:r>
            <a:endParaRPr lang="en-US" b="1" dirty="0">
              <a:solidFill>
                <a:srgbClr val="FFFF00"/>
              </a:solidFill>
            </a:endParaRPr>
          </a:p>
        </p:txBody>
      </p:sp>
      <p:sp>
        <p:nvSpPr>
          <p:cNvPr id="3" name="Subtitle 2"/>
          <p:cNvSpPr>
            <a:spLocks noGrp="1"/>
          </p:cNvSpPr>
          <p:nvPr>
            <p:ph type="subTitle" idx="1"/>
          </p:nvPr>
        </p:nvSpPr>
        <p:spPr>
          <a:xfrm>
            <a:off x="1676400" y="5410200"/>
            <a:ext cx="6400800" cy="1752600"/>
          </a:xfrm>
        </p:spPr>
        <p:txBody>
          <a:bodyPr/>
          <a:lstStyle/>
          <a:p>
            <a:r>
              <a:rPr lang="en-US" dirty="0" smtClean="0">
                <a:solidFill>
                  <a:srgbClr val="FFFF00"/>
                </a:solidFill>
              </a:rPr>
              <a:t>July 13-15, 2018</a:t>
            </a:r>
          </a:p>
          <a:p>
            <a:r>
              <a:rPr lang="en-US" dirty="0" smtClean="0">
                <a:solidFill>
                  <a:srgbClr val="FFFF00"/>
                </a:solidFill>
              </a:rPr>
              <a:t>At Chimney Peak Wilderness</a:t>
            </a:r>
            <a:endParaRPr lang="en-US" dirty="0">
              <a:solidFill>
                <a:srgbClr val="FFFF00"/>
              </a:solidFill>
            </a:endParaRPr>
          </a:p>
        </p:txBody>
      </p:sp>
    </p:spTree>
    <p:extLst>
      <p:ext uri="{BB962C8B-B14F-4D97-AF65-F5344CB8AC3E}">
        <p14:creationId xmlns:p14="http://schemas.microsoft.com/office/powerpoint/2010/main" val="20606921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067800" cy="1417638"/>
          </a:xfrm>
        </p:spPr>
        <p:txBody>
          <a:bodyPr>
            <a:noAutofit/>
          </a:bodyPr>
          <a:lstStyle/>
          <a:p>
            <a:r>
              <a:rPr lang="en-US" sz="2800" b="1" dirty="0" smtClean="0"/>
              <a:t>Site choice was determined by this rare and very favorable special event. A bright star (magnitude 9.3) will disappear behind the asteroid Christa along this path. </a:t>
            </a:r>
            <a:endParaRPr lang="en-US" sz="28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347511"/>
            <a:ext cx="7391400" cy="5521376"/>
          </a:xfrm>
        </p:spPr>
      </p:pic>
    </p:spTree>
    <p:extLst>
      <p:ext uri="{BB962C8B-B14F-4D97-AF65-F5344CB8AC3E}">
        <p14:creationId xmlns:p14="http://schemas.microsoft.com/office/powerpoint/2010/main" val="2104769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600200"/>
          </a:xfrm>
        </p:spPr>
        <p:txBody>
          <a:bodyPr>
            <a:noAutofit/>
          </a:bodyPr>
          <a:lstStyle/>
          <a:p>
            <a:r>
              <a:rPr lang="en-US" sz="3200" b="1" dirty="0" smtClean="0"/>
              <a:t>The northern limit of the path is not far north of camp. The red line is bounds the 1-standard deviation uncertainty northern limit</a:t>
            </a:r>
            <a:endParaRPr lang="en-US" sz="32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37777"/>
            <a:ext cx="8382000" cy="5220224"/>
          </a:xfrm>
        </p:spPr>
      </p:pic>
    </p:spTree>
    <p:extLst>
      <p:ext uri="{BB962C8B-B14F-4D97-AF65-F5344CB8AC3E}">
        <p14:creationId xmlns:p14="http://schemas.microsoft.com/office/powerpoint/2010/main" val="3182194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r>
              <a:rPr lang="en-US" b="1" dirty="0" smtClean="0"/>
              <a:t>Our </a:t>
            </a:r>
            <a:r>
              <a:rPr lang="en-US" b="1" u="sng" dirty="0" smtClean="0"/>
              <a:t>Big Science </a:t>
            </a:r>
            <a:r>
              <a:rPr lang="en-US" b="1" dirty="0" smtClean="0"/>
              <a:t>equipment!</a:t>
            </a:r>
            <a:endParaRPr lang="en-US" b="1" dirty="0"/>
          </a:p>
        </p:txBody>
      </p:sp>
      <p:sp>
        <p:nvSpPr>
          <p:cNvPr id="3" name="Content Placeholder 2"/>
          <p:cNvSpPr>
            <a:spLocks noGrp="1"/>
          </p:cNvSpPr>
          <p:nvPr>
            <p:ph idx="1"/>
          </p:nvPr>
        </p:nvSpPr>
        <p:spPr>
          <a:xfrm>
            <a:off x="457200" y="1600200"/>
            <a:ext cx="8229600" cy="5029200"/>
          </a:xfrm>
        </p:spPr>
        <p:txBody>
          <a:bodyPr>
            <a:normAutofit/>
          </a:bodyPr>
          <a:lstStyle/>
          <a:p>
            <a:r>
              <a:rPr lang="en-US" dirty="0" smtClean="0"/>
              <a:t>8” </a:t>
            </a:r>
            <a:r>
              <a:rPr lang="en-US" dirty="0" err="1" smtClean="0"/>
              <a:t>Celestron</a:t>
            </a:r>
            <a:r>
              <a:rPr lang="en-US" dirty="0" smtClean="0"/>
              <a:t> 8SE telescope</a:t>
            </a:r>
          </a:p>
          <a:p>
            <a:r>
              <a:rPr lang="en-US" dirty="0" smtClean="0"/>
              <a:t>Meade f/3.3 focal reducer to concentrate the focused light on…</a:t>
            </a:r>
          </a:p>
          <a:p>
            <a:r>
              <a:rPr lang="en-US" dirty="0" err="1" smtClean="0"/>
              <a:t>Watec</a:t>
            </a:r>
            <a:r>
              <a:rPr lang="en-US" dirty="0" smtClean="0"/>
              <a:t> 910hx low light video camera</a:t>
            </a:r>
          </a:p>
          <a:p>
            <a:r>
              <a:rPr lang="en-US" dirty="0" smtClean="0"/>
              <a:t>Signal to be combined with GPS time stamps using an IOTA Video Time Inserter, and the video frames then recorded on mini-DV tape with a Canon ZR45mc video recorder</a:t>
            </a:r>
          </a:p>
          <a:p>
            <a:r>
              <a:rPr lang="en-US" dirty="0" smtClean="0"/>
              <a:t>Here’s what such an event looks like…</a:t>
            </a:r>
            <a:endParaRPr lang="en-US" dirty="0"/>
          </a:p>
        </p:txBody>
      </p:sp>
    </p:spTree>
    <p:extLst>
      <p:ext uri="{BB962C8B-B14F-4D97-AF65-F5344CB8AC3E}">
        <p14:creationId xmlns:p14="http://schemas.microsoft.com/office/powerpoint/2010/main" val="1645433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normAutofit fontScale="90000"/>
          </a:bodyPr>
          <a:lstStyle/>
          <a:p>
            <a:r>
              <a:rPr lang="en-US" b="1" dirty="0" smtClean="0"/>
              <a:t>Target star, in rich star field of the Milky Way</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402067"/>
            <a:ext cx="8763000" cy="5455933"/>
          </a:xfrm>
        </p:spPr>
      </p:pic>
    </p:spTree>
    <p:extLst>
      <p:ext uri="{BB962C8B-B14F-4D97-AF65-F5344CB8AC3E}">
        <p14:creationId xmlns:p14="http://schemas.microsoft.com/office/powerpoint/2010/main" val="3128636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600" b="1" dirty="0" smtClean="0"/>
              <a:t>Scope, </a:t>
            </a:r>
            <a:r>
              <a:rPr lang="en-US" sz="3600" b="1" dirty="0" err="1" smtClean="0"/>
              <a:t>videocam</a:t>
            </a:r>
            <a:r>
              <a:rPr lang="en-US" sz="3600" b="1" dirty="0" smtClean="0"/>
              <a:t>, and VTI plus recording gear in the gray box</a:t>
            </a:r>
            <a:endParaRPr lang="en-US" sz="3600" b="1"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193345"/>
            <a:ext cx="8305800" cy="5664655"/>
          </a:xfrm>
        </p:spPr>
      </p:pic>
    </p:spTree>
    <p:extLst>
      <p:ext uri="{BB962C8B-B14F-4D97-AF65-F5344CB8AC3E}">
        <p14:creationId xmlns:p14="http://schemas.microsoft.com/office/powerpoint/2010/main" val="2296723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609600"/>
          </a:xfrm>
        </p:spPr>
        <p:txBody>
          <a:bodyPr>
            <a:noAutofit/>
          </a:bodyPr>
          <a:lstStyle/>
          <a:p>
            <a:r>
              <a:rPr lang="en-US" sz="2400" b="1" dirty="0" smtClean="0"/>
              <a:t>Software (</a:t>
            </a:r>
            <a:r>
              <a:rPr lang="en-US" sz="2400" b="1" dirty="0" err="1" smtClean="0"/>
              <a:t>LiMovie</a:t>
            </a:r>
            <a:r>
              <a:rPr lang="en-US" sz="2400" b="1" dirty="0" smtClean="0"/>
              <a:t>) will do photometry on the </a:t>
            </a:r>
            <a:r>
              <a:rPr lang="en-US" sz="2400" b="1" dirty="0" err="1" smtClean="0"/>
              <a:t>miniDV</a:t>
            </a:r>
            <a:r>
              <a:rPr lang="en-US" sz="2400" b="1" dirty="0" smtClean="0"/>
              <a:t> file.avi</a:t>
            </a:r>
            <a:endParaRPr lang="en-US" sz="24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86" y="675366"/>
            <a:ext cx="8599714" cy="6160863"/>
          </a:xfrm>
        </p:spPr>
      </p:pic>
    </p:spTree>
    <p:extLst>
      <p:ext uri="{BB962C8B-B14F-4D97-AF65-F5344CB8AC3E}">
        <p14:creationId xmlns:p14="http://schemas.microsoft.com/office/powerpoint/2010/main" val="3282804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67800" cy="1524000"/>
          </a:xfrm>
        </p:spPr>
        <p:txBody>
          <a:bodyPr>
            <a:noAutofit/>
          </a:bodyPr>
          <a:lstStyle/>
          <a:p>
            <a:r>
              <a:rPr lang="en-US" sz="2800" b="1" dirty="0" smtClean="0"/>
              <a:t>2 minutes of video photometry;  </a:t>
            </a:r>
            <a:r>
              <a:rPr lang="en-US" sz="2800" b="1" dirty="0" err="1" smtClean="0"/>
              <a:t>lightcurves</a:t>
            </a:r>
            <a:r>
              <a:rPr lang="en-US" sz="2800" b="1" dirty="0"/>
              <a:t>!</a:t>
            </a:r>
            <a:r>
              <a:rPr lang="en-US" sz="2800" b="1" dirty="0" smtClean="0"/>
              <a:t> Tracking star (yellow), comparison star (pink), and target star at bottom (blue). Note the few seconds of the occultation</a:t>
            </a:r>
            <a:endParaRPr lang="en-US" sz="28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86" y="1600201"/>
            <a:ext cx="9154758" cy="5257800"/>
          </a:xfrm>
        </p:spPr>
      </p:pic>
    </p:spTree>
    <p:extLst>
      <p:ext uri="{BB962C8B-B14F-4D97-AF65-F5344CB8AC3E}">
        <p14:creationId xmlns:p14="http://schemas.microsoft.com/office/powerpoint/2010/main" val="363179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Here’s a Couple of YouTube videos of an asteroid occultation</a:t>
            </a:r>
            <a:endParaRPr lang="en-US" b="1" dirty="0"/>
          </a:p>
        </p:txBody>
      </p:sp>
      <p:sp>
        <p:nvSpPr>
          <p:cNvPr id="3" name="Content Placeholder 2"/>
          <p:cNvSpPr>
            <a:spLocks noGrp="1"/>
          </p:cNvSpPr>
          <p:nvPr>
            <p:ph idx="1"/>
          </p:nvPr>
        </p:nvSpPr>
        <p:spPr/>
        <p:txBody>
          <a:bodyPr/>
          <a:lstStyle/>
          <a:p>
            <a:r>
              <a:rPr lang="en-US" b="1" dirty="0" smtClean="0">
                <a:hlinkClick r:id="rId2"/>
              </a:rPr>
              <a:t>Occultation by </a:t>
            </a:r>
            <a:r>
              <a:rPr lang="en-US" b="1" dirty="0" err="1" smtClean="0">
                <a:hlinkClick r:id="rId2"/>
              </a:rPr>
              <a:t>Chariklo</a:t>
            </a:r>
            <a:r>
              <a:rPr lang="en-US" dirty="0" smtClean="0"/>
              <a:t>, and its ring! Watch close to see the brief drop due to the ring.</a:t>
            </a:r>
          </a:p>
          <a:p>
            <a:r>
              <a:rPr lang="en-US" b="1" dirty="0" smtClean="0">
                <a:hlinkClick r:id="rId3"/>
              </a:rPr>
              <a:t>Kolga Occultation </a:t>
            </a:r>
            <a:r>
              <a:rPr lang="en-US" dirty="0" smtClean="0"/>
              <a:t>2/5/2010; path, predictions, video, and resulting light curve</a:t>
            </a:r>
            <a:endParaRPr lang="en-US" dirty="0"/>
          </a:p>
        </p:txBody>
      </p:sp>
    </p:spTree>
    <p:extLst>
      <p:ext uri="{BB962C8B-B14F-4D97-AF65-F5344CB8AC3E}">
        <p14:creationId xmlns:p14="http://schemas.microsoft.com/office/powerpoint/2010/main" val="1654932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1554162"/>
          </a:xfrm>
        </p:spPr>
        <p:txBody>
          <a:bodyPr>
            <a:noAutofit/>
          </a:bodyPr>
          <a:lstStyle/>
          <a:p>
            <a:r>
              <a:rPr lang="en-US" sz="2800" b="1" dirty="0" smtClean="0"/>
              <a:t>Combining Occultation timings from different observers across the path allows the precise outline of the asteroid to be measured more accurately than any other way, except by visiting spacecraft</a:t>
            </a:r>
            <a:endParaRPr lang="en-US" sz="2800" b="1" dirty="0"/>
          </a:p>
        </p:txBody>
      </p:sp>
      <p:sp>
        <p:nvSpPr>
          <p:cNvPr id="3" name="Content Placeholder 2"/>
          <p:cNvSpPr>
            <a:spLocks noGrp="1"/>
          </p:cNvSpPr>
          <p:nvPr>
            <p:ph idx="1"/>
          </p:nvPr>
        </p:nvSpPr>
        <p:spPr>
          <a:xfrm>
            <a:off x="457200" y="2133600"/>
            <a:ext cx="8229600" cy="4572000"/>
          </a:xfrm>
        </p:spPr>
        <p:txBody>
          <a:bodyPr>
            <a:normAutofit fontScale="92500"/>
          </a:bodyPr>
          <a:lstStyle/>
          <a:p>
            <a:r>
              <a:rPr lang="en-US" dirty="0" smtClean="0">
                <a:hlinkClick r:id="rId2"/>
              </a:rPr>
              <a:t>May 14, 2018 Occultation by asteroid Virginia</a:t>
            </a:r>
            <a:endParaRPr lang="en-US" dirty="0" smtClean="0"/>
          </a:p>
          <a:p>
            <a:r>
              <a:rPr lang="en-US" dirty="0" smtClean="0"/>
              <a:t>If there is also long term photometry processed by computer models, then a combination of the shape and varying surface reflectivity can be determined. BUT – to separate these two different properties (shape, and how reflectivity changes across surface), then must have asteroid occultation data</a:t>
            </a:r>
          </a:p>
          <a:p>
            <a:r>
              <a:rPr lang="en-US" dirty="0" smtClean="0">
                <a:hlinkClick r:id="rId3"/>
              </a:rPr>
              <a:t>May 1 2018 Occultation by Elektra</a:t>
            </a:r>
            <a:endParaRPr lang="en-US" dirty="0"/>
          </a:p>
        </p:txBody>
      </p:sp>
    </p:spTree>
    <p:extLst>
      <p:ext uri="{BB962C8B-B14F-4D97-AF65-F5344CB8AC3E}">
        <p14:creationId xmlns:p14="http://schemas.microsoft.com/office/powerpoint/2010/main" val="375242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Our Event involves a bright star – magnitude 9.3, by the asteroid Christa</a:t>
            </a:r>
            <a:endParaRPr lang="en-US" b="1" dirty="0"/>
          </a:p>
        </p:txBody>
      </p:sp>
      <p:sp>
        <p:nvSpPr>
          <p:cNvPr id="3" name="Content Placeholder 2"/>
          <p:cNvSpPr>
            <a:spLocks noGrp="1"/>
          </p:cNvSpPr>
          <p:nvPr>
            <p:ph idx="1"/>
          </p:nvPr>
        </p:nvSpPr>
        <p:spPr>
          <a:xfrm>
            <a:off x="457200" y="1600200"/>
            <a:ext cx="8229600" cy="4800600"/>
          </a:xfrm>
        </p:spPr>
        <p:txBody>
          <a:bodyPr/>
          <a:lstStyle/>
          <a:p>
            <a:r>
              <a:rPr lang="en-US" dirty="0" smtClean="0"/>
              <a:t>The event is at 11:49pm on Friday, as we’re wrapping up other observing. </a:t>
            </a:r>
            <a:endParaRPr lang="en-US" dirty="0"/>
          </a:p>
          <a:p>
            <a:r>
              <a:rPr lang="en-US" dirty="0" smtClean="0"/>
              <a:t>From 10:45pm on, I and Kirk Bender and JP (our telescope team) will be showing you the whole process, from setting up, aligning the scope, identifying the target field, testing the equipment, and getting the data</a:t>
            </a:r>
            <a:endParaRPr lang="en-US" dirty="0"/>
          </a:p>
        </p:txBody>
      </p:sp>
    </p:spTree>
    <p:extLst>
      <p:ext uri="{BB962C8B-B14F-4D97-AF65-F5344CB8AC3E}">
        <p14:creationId xmlns:p14="http://schemas.microsoft.com/office/powerpoint/2010/main" val="2126697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143999" cy="6858000"/>
          </a:xfrm>
        </p:spPr>
      </p:pic>
    </p:spTree>
    <p:extLst>
      <p:ext uri="{BB962C8B-B14F-4D97-AF65-F5344CB8AC3E}">
        <p14:creationId xmlns:p14="http://schemas.microsoft.com/office/powerpoint/2010/main" val="1737104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0" y="274638"/>
            <a:ext cx="4267200" cy="6507162"/>
          </a:xfrm>
        </p:spPr>
        <p:txBody>
          <a:bodyPr>
            <a:normAutofit fontScale="90000"/>
          </a:bodyPr>
          <a:lstStyle/>
          <a:p>
            <a:r>
              <a:rPr lang="en-US" b="1" dirty="0" smtClean="0"/>
              <a:t>Saturday: </a:t>
            </a:r>
            <a:r>
              <a:rPr lang="en-US" dirty="0" smtClean="0"/>
              <a:t>I’ll get up early and start working on the French Crepes breakfast! Helpers can later carve fruit and set out the plates </a:t>
            </a:r>
            <a:r>
              <a:rPr lang="en-US" dirty="0" err="1" smtClean="0"/>
              <a:t>etc</a:t>
            </a:r>
            <a:r>
              <a:rPr lang="en-US" dirty="0" smtClean="0"/>
              <a:t> while I work my magic on the batter and stove.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3787"/>
            <a:ext cx="4495800" cy="6774214"/>
          </a:xfrm>
        </p:spPr>
      </p:pic>
    </p:spTree>
    <p:extLst>
      <p:ext uri="{BB962C8B-B14F-4D97-AF65-F5344CB8AC3E}">
        <p14:creationId xmlns:p14="http://schemas.microsoft.com/office/powerpoint/2010/main" val="2100895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Saturday Adventures</a:t>
            </a:r>
            <a:endParaRPr lang="en-US" b="1" dirty="0"/>
          </a:p>
        </p:txBody>
      </p:sp>
      <p:sp>
        <p:nvSpPr>
          <p:cNvPr id="3" name="Content Placeholder 2"/>
          <p:cNvSpPr>
            <a:spLocks noGrp="1"/>
          </p:cNvSpPr>
          <p:nvPr>
            <p:ph idx="1"/>
          </p:nvPr>
        </p:nvSpPr>
        <p:spPr>
          <a:xfrm>
            <a:off x="457200" y="1600200"/>
            <a:ext cx="8229600" cy="5105400"/>
          </a:xfrm>
        </p:spPr>
        <p:txBody>
          <a:bodyPr>
            <a:normAutofit fontScale="92500" lnSpcReduction="10000"/>
          </a:bodyPr>
          <a:lstStyle/>
          <a:p>
            <a:r>
              <a:rPr lang="en-US" dirty="0" smtClean="0"/>
              <a:t>The Native American site will probably be our first goal</a:t>
            </a:r>
          </a:p>
          <a:p>
            <a:r>
              <a:rPr lang="en-US" dirty="0" smtClean="0"/>
              <a:t>Then finding good spots along the Kern River for lectures and </a:t>
            </a:r>
            <a:r>
              <a:rPr lang="en-US" dirty="0" err="1" smtClean="0"/>
              <a:t>frolic’ing</a:t>
            </a:r>
            <a:r>
              <a:rPr lang="en-US" dirty="0" smtClean="0"/>
              <a:t> in the river. South Creek falls? Slide rocks? I’m still working on these.</a:t>
            </a:r>
          </a:p>
          <a:p>
            <a:r>
              <a:rPr lang="en-US" dirty="0" smtClean="0"/>
              <a:t>I’d like to do a short hike to get to a look out over the desert, that will be closer to our camp. Will select a trail before I see you out there. There is fascinating geology and planetary processes here at the border between the Basin and Range and the Sierra.</a:t>
            </a:r>
            <a:endParaRPr lang="en-US" dirty="0"/>
          </a:p>
        </p:txBody>
      </p:sp>
    </p:spTree>
    <p:extLst>
      <p:ext uri="{BB962C8B-B14F-4D97-AF65-F5344CB8AC3E}">
        <p14:creationId xmlns:p14="http://schemas.microsoft.com/office/powerpoint/2010/main" val="2603726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2657"/>
            <a:ext cx="8915400" cy="1034143"/>
          </a:xfrm>
        </p:spPr>
        <p:txBody>
          <a:bodyPr>
            <a:normAutofit fontScale="90000"/>
          </a:bodyPr>
          <a:lstStyle/>
          <a:p>
            <a:r>
              <a:rPr lang="en-US" b="1" dirty="0" smtClean="0"/>
              <a:t>Rugged landscapes of pinyon pine. The Pacific Crest Trail runs through here</a:t>
            </a:r>
            <a:endParaRPr lang="en-US" b="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196585"/>
            <a:ext cx="7543800" cy="5661415"/>
          </a:xfrm>
        </p:spPr>
      </p:pic>
    </p:spTree>
    <p:extLst>
      <p:ext uri="{BB962C8B-B14F-4D97-AF65-F5344CB8AC3E}">
        <p14:creationId xmlns:p14="http://schemas.microsoft.com/office/powerpoint/2010/main" val="72758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2392362"/>
          </a:xfrm>
        </p:spPr>
        <p:txBody>
          <a:bodyPr>
            <a:normAutofit fontScale="90000"/>
          </a:bodyPr>
          <a:lstStyle/>
          <a:p>
            <a:r>
              <a:rPr lang="en-US" b="1" dirty="0" smtClean="0"/>
              <a:t>Topo map of our camp area. There should be a trail that can take us 1200 </a:t>
            </a:r>
            <a:r>
              <a:rPr lang="en-US" b="1" dirty="0" err="1" smtClean="0"/>
              <a:t>ft</a:t>
            </a:r>
            <a:r>
              <a:rPr lang="en-US" b="1" dirty="0" smtClean="0"/>
              <a:t> up to the ridge from the campground, and get a panoramic view of the desert.</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2819400"/>
            <a:ext cx="9172111" cy="4005943"/>
          </a:xfrm>
        </p:spPr>
      </p:pic>
    </p:spTree>
    <p:extLst>
      <p:ext uri="{BB962C8B-B14F-4D97-AF65-F5344CB8AC3E}">
        <p14:creationId xmlns:p14="http://schemas.microsoft.com/office/powerpoint/2010/main" val="520169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9400" y="274638"/>
            <a:ext cx="2514600" cy="6430962"/>
          </a:xfrm>
        </p:spPr>
        <p:txBody>
          <a:bodyPr>
            <a:noAutofit/>
          </a:bodyPr>
          <a:lstStyle/>
          <a:p>
            <a:r>
              <a:rPr lang="en-US" sz="2800" b="1" dirty="0" smtClean="0"/>
              <a:t>We’ll have 2 or 3 telescopes to show you the deep sky wonders along the star formation regions of the center areas of our Galaxy. Mars, Jupiter, and Saturn are all well placed too</a:t>
            </a:r>
            <a:endParaRPr lang="en-US" sz="28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313"/>
            <a:ext cx="6629400" cy="6851688"/>
          </a:xfrm>
        </p:spPr>
      </p:pic>
    </p:spTree>
    <p:extLst>
      <p:ext uri="{BB962C8B-B14F-4D97-AF65-F5344CB8AC3E}">
        <p14:creationId xmlns:p14="http://schemas.microsoft.com/office/powerpoint/2010/main" val="4218168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Sunday: Visit Remington Hot Springs on the Kern River below Lake Isabella</a:t>
            </a:r>
            <a:endParaRPr lang="en-US"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1523999"/>
            <a:ext cx="8534400" cy="5334001"/>
          </a:xfrm>
        </p:spPr>
      </p:pic>
    </p:spTree>
    <p:extLst>
      <p:ext uri="{BB962C8B-B14F-4D97-AF65-F5344CB8AC3E}">
        <p14:creationId xmlns:p14="http://schemas.microsoft.com/office/powerpoint/2010/main" val="1871035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0" y="274638"/>
            <a:ext cx="2286000" cy="6507162"/>
          </a:xfrm>
        </p:spPr>
        <p:txBody>
          <a:bodyPr>
            <a:noAutofit/>
          </a:bodyPr>
          <a:lstStyle/>
          <a:p>
            <a:r>
              <a:rPr lang="en-US" sz="2400" dirty="0" smtClean="0"/>
              <a:t>An intrepid group of volunteers </a:t>
            </a:r>
            <a:r>
              <a:rPr lang="en-US" sz="2400" dirty="0" err="1" smtClean="0"/>
              <a:t>contructed</a:t>
            </a:r>
            <a:r>
              <a:rPr lang="en-US" sz="2400" dirty="0" smtClean="0"/>
              <a:t> these pools right on the Kern River, from natural hot springs.</a:t>
            </a:r>
            <a:br>
              <a:rPr lang="en-US" sz="2400" dirty="0" smtClean="0"/>
            </a:br>
            <a:r>
              <a:rPr lang="en-US" sz="2400" dirty="0" smtClean="0"/>
              <a:t>Afterwards – I’ll pass out the finals and we’ll say our bon voyage. You should be back in Santa Cruz well before dark.  </a:t>
            </a:r>
            <a:endParaRPr lang="en-US" sz="2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656" y="32657"/>
            <a:ext cx="6825343" cy="6825343"/>
          </a:xfrm>
        </p:spPr>
      </p:pic>
    </p:spTree>
    <p:extLst>
      <p:ext uri="{BB962C8B-B14F-4D97-AF65-F5344CB8AC3E}">
        <p14:creationId xmlns:p14="http://schemas.microsoft.com/office/powerpoint/2010/main" val="37378253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Your responsibilities:</a:t>
            </a:r>
            <a:endParaRPr lang="en-US" b="1" dirty="0"/>
          </a:p>
        </p:txBody>
      </p:sp>
      <p:sp>
        <p:nvSpPr>
          <p:cNvPr id="3" name="Content Placeholder 2"/>
          <p:cNvSpPr>
            <a:spLocks noGrp="1"/>
          </p:cNvSpPr>
          <p:nvPr>
            <p:ph idx="1"/>
          </p:nvPr>
        </p:nvSpPr>
        <p:spPr>
          <a:xfrm>
            <a:off x="457200" y="1295400"/>
            <a:ext cx="8534400" cy="5410200"/>
          </a:xfrm>
        </p:spPr>
        <p:txBody>
          <a:bodyPr>
            <a:normAutofit fontScale="85000" lnSpcReduction="10000"/>
          </a:bodyPr>
          <a:lstStyle/>
          <a:p>
            <a:r>
              <a:rPr lang="en-US" dirty="0" smtClean="0"/>
              <a:t>Read the “campers checklist” linked on our webpage and be sure you bring tent, and other camping gear</a:t>
            </a:r>
          </a:p>
          <a:p>
            <a:r>
              <a:rPr lang="en-US" dirty="0" smtClean="0"/>
              <a:t>Bring water for your drinking. There is not likely to be water at the campsite.</a:t>
            </a:r>
          </a:p>
          <a:p>
            <a:r>
              <a:rPr lang="en-US" dirty="0" smtClean="0"/>
              <a:t>Get yourself to/from the venues. The Cabrillo van will be jammed solid with cooking gear, telescopes, camp  gear for instructor and volunteer(s)</a:t>
            </a:r>
          </a:p>
          <a:p>
            <a:r>
              <a:rPr lang="en-US" b="1" dirty="0" smtClean="0"/>
              <a:t>Grading</a:t>
            </a:r>
            <a:r>
              <a:rPr lang="en-US" dirty="0" smtClean="0"/>
              <a:t>: based mostly on the take-home final exam. Also includes your participation in all activities. I’ll be taking roll at each “micro-lecture”. </a:t>
            </a:r>
          </a:p>
          <a:p>
            <a:r>
              <a:rPr lang="en-US" dirty="0" smtClean="0"/>
              <a:t>You might consider taking a “NP” if you don’t care about your grade, since then you can sign up for another Astro 25 later, and have THAT one be for the grade!</a:t>
            </a:r>
            <a:endParaRPr lang="en-US" dirty="0"/>
          </a:p>
        </p:txBody>
      </p:sp>
    </p:spTree>
    <p:extLst>
      <p:ext uri="{BB962C8B-B14F-4D97-AF65-F5344CB8AC3E}">
        <p14:creationId xmlns:p14="http://schemas.microsoft.com/office/powerpoint/2010/main" val="3675257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smtClean="0"/>
              <a:t>Milky Way above the sage</a:t>
            </a:r>
            <a:endParaRPr lang="en-US" sz="5400" b="1"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1676400"/>
            <a:ext cx="9211733" cy="5181600"/>
          </a:xfrm>
        </p:spPr>
      </p:pic>
    </p:spTree>
    <p:extLst>
      <p:ext uri="{BB962C8B-B14F-4D97-AF65-F5344CB8AC3E}">
        <p14:creationId xmlns:p14="http://schemas.microsoft.com/office/powerpoint/2010/main" val="1313736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771"/>
            <a:ext cx="9144000" cy="816429"/>
          </a:xfrm>
        </p:spPr>
        <p:txBody>
          <a:bodyPr>
            <a:noAutofit/>
          </a:bodyPr>
          <a:lstStyle/>
          <a:p>
            <a:r>
              <a:rPr lang="en-US" sz="2800" b="1" dirty="0" smtClean="0"/>
              <a:t>Campfire cosmology lecture! Especially if cloudy one or both nights (not likely!)</a:t>
            </a:r>
            <a:endParaRPr lang="en-US" sz="28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856998"/>
            <a:ext cx="8915401" cy="6011887"/>
          </a:xfrm>
        </p:spPr>
      </p:pic>
    </p:spTree>
    <p:extLst>
      <p:ext uri="{BB962C8B-B14F-4D97-AF65-F5344CB8AC3E}">
        <p14:creationId xmlns:p14="http://schemas.microsoft.com/office/powerpoint/2010/main" val="3915630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762000"/>
          </a:xfrm>
        </p:spPr>
        <p:txBody>
          <a:bodyPr>
            <a:normAutofit fontScale="90000"/>
          </a:bodyPr>
          <a:lstStyle/>
          <a:p>
            <a:r>
              <a:rPr lang="en-US" b="1" dirty="0" smtClean="0"/>
              <a:t>Astro 28M, in 2010, was conducted here</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2000"/>
            <a:ext cx="9120250" cy="6074229"/>
          </a:xfrm>
        </p:spPr>
      </p:pic>
    </p:spTree>
    <p:extLst>
      <p:ext uri="{BB962C8B-B14F-4D97-AF65-F5344CB8AC3E}">
        <p14:creationId xmlns:p14="http://schemas.microsoft.com/office/powerpoint/2010/main" val="3961602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smtClean="0"/>
              <a:t>This sign is at the Hwy 178 / Canebrake Rd turnoff. </a:t>
            </a:r>
            <a:endParaRPr lang="en-US" sz="54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2286000"/>
            <a:ext cx="9259747" cy="4572000"/>
          </a:xfrm>
        </p:spPr>
      </p:pic>
    </p:spTree>
    <p:extLst>
      <p:ext uri="{BB962C8B-B14F-4D97-AF65-F5344CB8AC3E}">
        <p14:creationId xmlns:p14="http://schemas.microsoft.com/office/powerpoint/2010/main" val="1198737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0" y="274638"/>
            <a:ext cx="2667000" cy="6583362"/>
          </a:xfrm>
        </p:spPr>
        <p:txBody>
          <a:bodyPr>
            <a:normAutofit fontScale="90000"/>
          </a:bodyPr>
          <a:lstStyle/>
          <a:p>
            <a:r>
              <a:rPr lang="en-US" b="1" dirty="0" smtClean="0"/>
              <a:t>Anne, one of our volunteer helpers, in 2010, measuring some of the pictographs</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477000" cy="6915600"/>
          </a:xfrm>
        </p:spPr>
      </p:pic>
    </p:spTree>
    <p:extLst>
      <p:ext uri="{BB962C8B-B14F-4D97-AF65-F5344CB8AC3E}">
        <p14:creationId xmlns:p14="http://schemas.microsoft.com/office/powerpoint/2010/main" val="2104437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79771"/>
          </a:xfrm>
        </p:spPr>
      </p:pic>
    </p:spTree>
    <p:extLst>
      <p:ext uri="{BB962C8B-B14F-4D97-AF65-F5344CB8AC3E}">
        <p14:creationId xmlns:p14="http://schemas.microsoft.com/office/powerpoint/2010/main" val="1026499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If you miss the campground turn, and keep going, you’ll end up “T”’</a:t>
            </a:r>
            <a:r>
              <a:rPr lang="en-US" sz="3200" b="1" dirty="0" err="1" smtClean="0"/>
              <a:t>ing</a:t>
            </a:r>
            <a:r>
              <a:rPr lang="en-US" sz="3200" b="1" dirty="0" smtClean="0"/>
              <a:t> into Kennedy Meadows Rd</a:t>
            </a:r>
            <a:endParaRPr lang="en-US" sz="32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90330"/>
            <a:ext cx="8741229" cy="5267670"/>
          </a:xfrm>
        </p:spPr>
      </p:pic>
    </p:spTree>
    <p:extLst>
      <p:ext uri="{BB962C8B-B14F-4D97-AF65-F5344CB8AC3E}">
        <p14:creationId xmlns:p14="http://schemas.microsoft.com/office/powerpoint/2010/main" val="37783852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TotalTime>
  <Words>878</Words>
  <Application>Microsoft Office PowerPoint</Application>
  <PresentationFormat>On-screen Show (4:3)</PresentationFormat>
  <Paragraphs>47</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Astro 25 “Field Astronomy in the California Mountains”</vt:lpstr>
      <vt:lpstr>PowerPoint Presentation</vt:lpstr>
      <vt:lpstr>Milky Way above the sage</vt:lpstr>
      <vt:lpstr>Campfire cosmology lecture! Especially if cloudy one or both nights (not likely!)</vt:lpstr>
      <vt:lpstr>Astro 28M, in 2010, was conducted here</vt:lpstr>
      <vt:lpstr>This sign is at the Hwy 178 / Canebrake Rd turnoff. </vt:lpstr>
      <vt:lpstr>Anne, one of our volunteer helpers, in 2010, measuring some of the pictographs</vt:lpstr>
      <vt:lpstr>PowerPoint Presentation</vt:lpstr>
      <vt:lpstr>If you miss the campground turn, and keep going, you’ll end up “T”’ing into Kennedy Meadows Rd</vt:lpstr>
      <vt:lpstr>Site choice was determined by this rare and very favorable special event. A bright star (magnitude 9.3) will disappear behind the asteroid Christa along this path. </vt:lpstr>
      <vt:lpstr>The northern limit of the path is not far north of camp. The red line is bounds the 1-standard deviation uncertainty northern limit</vt:lpstr>
      <vt:lpstr> Our Big Science equipment!</vt:lpstr>
      <vt:lpstr>Target star, in rich star field of the Milky Way</vt:lpstr>
      <vt:lpstr>Scope, videocam, and VTI plus recording gear in the gray box</vt:lpstr>
      <vt:lpstr>Software (LiMovie) will do photometry on the miniDV file.avi</vt:lpstr>
      <vt:lpstr>2 minutes of video photometry;  lightcurves! Tracking star (yellow), comparison star (pink), and target star at bottom (blue). Note the few seconds of the occultation</vt:lpstr>
      <vt:lpstr>Here’s a Couple of YouTube videos of an asteroid occultation</vt:lpstr>
      <vt:lpstr>Combining Occultation timings from different observers across the path allows the precise outline of the asteroid to be measured more accurately than any other way, except by visiting spacecraft</vt:lpstr>
      <vt:lpstr>Our Event involves a bright star – magnitude 9.3, by the asteroid Christa</vt:lpstr>
      <vt:lpstr>Saturday: I’ll get up early and start working on the French Crepes breakfast! Helpers can later carve fruit and set out the plates etc while I work my magic on the batter and stove.</vt:lpstr>
      <vt:lpstr>Saturday Adventures</vt:lpstr>
      <vt:lpstr>Rugged landscapes of pinyon pine. The Pacific Crest Trail runs through here</vt:lpstr>
      <vt:lpstr>Topo map of our camp area. There should be a trail that can take us 1200 ft up to the ridge from the campground, and get a panoramic view of the desert.</vt:lpstr>
      <vt:lpstr>We’ll have 2 or 3 telescopes to show you the deep sky wonders along the star formation regions of the center areas of our Galaxy. Mars, Jupiter, and Saturn are all well placed too</vt:lpstr>
      <vt:lpstr>Sunday: Visit Remington Hot Springs on the Kern River below Lake Isabella</vt:lpstr>
      <vt:lpstr>An intrepid group of volunteers contructed these pools right on the Kern River, from natural hot springs. Afterwards – I’ll pass out the finals and we’ll say our bon voyage. You should be back in Santa Cruz well before dark.  </vt:lpstr>
      <vt:lpstr>Your responsibilities: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Astro 25 “Field Astronomy in the California Mountains”</dc:title>
  <dc:creator>Observatory</dc:creator>
  <cp:lastModifiedBy>Observatory</cp:lastModifiedBy>
  <cp:revision>17</cp:revision>
  <dcterms:created xsi:type="dcterms:W3CDTF">2018-06-30T04:03:28Z</dcterms:created>
  <dcterms:modified xsi:type="dcterms:W3CDTF">2018-06-30T23:32:46Z</dcterms:modified>
</cp:coreProperties>
</file>